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FA3F"/>
    <a:srgbClr val="57C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491" autoAdjust="0"/>
  </p:normalViewPr>
  <p:slideViewPr>
    <p:cSldViewPr>
      <p:cViewPr varScale="1">
        <p:scale>
          <a:sx n="63" d="100"/>
          <a:sy n="63" d="100"/>
        </p:scale>
        <p:origin x="1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4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0AC6BB42-C770-4F24-B3B0-EF91F231286D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A2A72ED8-2EE4-477E-961D-25BE97CA52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B9E9-10AF-4B73-AE89-16B9AF6B7653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70D8-B801-46D0-880D-942969A98F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B9E9-10AF-4B73-AE89-16B9AF6B7653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70D8-B801-46D0-880D-942969A98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B9E9-10AF-4B73-AE89-16B9AF6B7653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70D8-B801-46D0-880D-942969A98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B9E9-10AF-4B73-AE89-16B9AF6B7653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70D8-B801-46D0-880D-942969A98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B9E9-10AF-4B73-AE89-16B9AF6B7653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51C70D8-B801-46D0-880D-942969A98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B9E9-10AF-4B73-AE89-16B9AF6B7653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70D8-B801-46D0-880D-942969A98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B9E9-10AF-4B73-AE89-16B9AF6B7653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70D8-B801-46D0-880D-942969A98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B9E9-10AF-4B73-AE89-16B9AF6B7653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70D8-B801-46D0-880D-942969A98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B9E9-10AF-4B73-AE89-16B9AF6B7653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70D8-B801-46D0-880D-942969A98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B9E9-10AF-4B73-AE89-16B9AF6B7653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70D8-B801-46D0-880D-942969A98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B9E9-10AF-4B73-AE89-16B9AF6B7653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C70D8-B801-46D0-880D-942969A98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0C2B9E9-10AF-4B73-AE89-16B9AF6B7653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51C70D8-B801-46D0-880D-942969A98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8229600" cy="18288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Argumentative Writing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Parts of a Good Argument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30814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/>
              <a:t>Claim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Evidence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Reasoning </a:t>
            </a:r>
            <a:endParaRPr lang="en-US" sz="3600" dirty="0" smtClean="0"/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Counterclaim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Rebuttal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Claim</a:t>
            </a:r>
            <a:r>
              <a:rPr lang="en-US" dirty="0" smtClean="0"/>
              <a:t> (thesis statement)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States what you are arguing for; what point you are trying to make.</a:t>
            </a:r>
          </a:p>
          <a:p>
            <a:pPr>
              <a:buNone/>
            </a:pPr>
            <a:r>
              <a:rPr lang="en-US" dirty="0" smtClean="0"/>
              <a:t>Claim must be-</a:t>
            </a:r>
          </a:p>
          <a:p>
            <a:pPr>
              <a:buNone/>
            </a:pPr>
            <a:r>
              <a:rPr lang="en-US" dirty="0" smtClean="0"/>
              <a:t>		1) </a:t>
            </a:r>
            <a:r>
              <a:rPr lang="en-US" dirty="0" smtClean="0">
                <a:solidFill>
                  <a:srgbClr val="FFC000"/>
                </a:solidFill>
              </a:rPr>
              <a:t>Debatable</a:t>
            </a:r>
            <a:r>
              <a:rPr lang="en-US" dirty="0" smtClean="0"/>
              <a:t>: reasonable people could disagree with it</a:t>
            </a:r>
          </a:p>
          <a:p>
            <a:pPr>
              <a:buNone/>
            </a:pPr>
            <a:r>
              <a:rPr lang="en-US" dirty="0" smtClean="0"/>
              <a:t>		2) </a:t>
            </a:r>
            <a:r>
              <a:rPr lang="en-US" dirty="0" smtClean="0">
                <a:solidFill>
                  <a:srgbClr val="FFFF00"/>
                </a:solidFill>
              </a:rPr>
              <a:t>Narrow</a:t>
            </a:r>
            <a:r>
              <a:rPr lang="en-US" dirty="0" smtClean="0"/>
              <a:t>: not too big to deal with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Example: Energy drinks are bad for people.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bldLvl="2"/>
      <p:bldP spid="3" grpId="1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C000"/>
                </a:solidFill>
              </a:rPr>
              <a:t>Evidence</a:t>
            </a:r>
            <a:r>
              <a:rPr lang="en-US" dirty="0" smtClean="0"/>
              <a:t> (data)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Supports your claim.</a:t>
            </a:r>
          </a:p>
          <a:p>
            <a:pPr>
              <a:buNone/>
            </a:pPr>
            <a:r>
              <a:rPr lang="en-US" dirty="0" smtClean="0"/>
              <a:t>		-not just more opinions but information from reliable sources that include-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Facts or statistics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Energy drinks have caused the deaths of 18 people.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Expert opinion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The Food &amp; Drug Administration has shown …</a:t>
            </a:r>
          </a:p>
          <a:p>
            <a:r>
              <a:rPr lang="en-US" dirty="0" smtClean="0">
                <a:solidFill>
                  <a:srgbClr val="92D050"/>
                </a:solidFill>
              </a:rPr>
              <a:t>Personal experience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I once had to have a heart monitor attached…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FF00"/>
                </a:solidFill>
              </a:rPr>
              <a:t>Reasoning</a:t>
            </a:r>
            <a:r>
              <a:rPr lang="en-US" dirty="0" smtClean="0"/>
              <a:t> </a:t>
            </a:r>
            <a:r>
              <a:rPr lang="en-US" dirty="0" smtClean="0"/>
              <a:t>(bridge)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Explains your pieces of evidence (arguments) and connects them to your claim.</a:t>
            </a:r>
          </a:p>
          <a:p>
            <a:pPr>
              <a:buNone/>
            </a:pPr>
            <a:r>
              <a:rPr lang="en-US" dirty="0" smtClean="0"/>
              <a:t>Reasoning</a:t>
            </a:r>
            <a:r>
              <a:rPr lang="en-US" dirty="0" smtClean="0"/>
              <a:t> </a:t>
            </a:r>
            <a:r>
              <a:rPr lang="en-US" dirty="0" smtClean="0"/>
              <a:t>-</a:t>
            </a:r>
          </a:p>
          <a:p>
            <a:r>
              <a:rPr lang="en-US" dirty="0" smtClean="0"/>
              <a:t>Is </a:t>
            </a:r>
            <a:r>
              <a:rPr lang="en-US" dirty="0" smtClean="0">
                <a:solidFill>
                  <a:srgbClr val="FFC000"/>
                </a:solidFill>
              </a:rPr>
              <a:t>Logical</a:t>
            </a:r>
            <a:r>
              <a:rPr lang="en-US" dirty="0" smtClean="0"/>
              <a:t> – makes sense</a:t>
            </a:r>
          </a:p>
          <a:p>
            <a:r>
              <a:rPr lang="en-US" dirty="0" smtClean="0"/>
              <a:t>Is </a:t>
            </a:r>
            <a:r>
              <a:rPr lang="en-US" dirty="0" smtClean="0">
                <a:solidFill>
                  <a:srgbClr val="FFFF00"/>
                </a:solidFill>
              </a:rPr>
              <a:t>Reasonable</a:t>
            </a:r>
            <a:r>
              <a:rPr lang="en-US" dirty="0" smtClean="0"/>
              <a:t> – avoids excessive emotion</a:t>
            </a:r>
          </a:p>
          <a:p>
            <a:r>
              <a:rPr lang="en-US" dirty="0" smtClean="0">
                <a:solidFill>
                  <a:srgbClr val="26FA3F"/>
                </a:solidFill>
              </a:rPr>
              <a:t>Does not assume </a:t>
            </a:r>
            <a:r>
              <a:rPr lang="en-US" dirty="0" smtClean="0"/>
              <a:t>– sticks with the evidence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3" grpId="1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500" dirty="0" smtClean="0">
                <a:solidFill>
                  <a:srgbClr val="26FA3F"/>
                </a:solidFill>
              </a:rPr>
              <a:t>Counterclaim</a:t>
            </a:r>
            <a:r>
              <a:rPr lang="en-US" sz="3500" dirty="0" smtClean="0"/>
              <a:t> (opposite argument)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Disagrees with your claim.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i="1" u="sng" dirty="0" smtClean="0"/>
              <a:t>Reasonable</a:t>
            </a:r>
            <a:r>
              <a:rPr lang="en-US" dirty="0" smtClean="0"/>
              <a:t> people can disagree with your claim.</a:t>
            </a:r>
          </a:p>
          <a:p>
            <a:r>
              <a:rPr lang="en-US" dirty="0" smtClean="0"/>
              <a:t>What do they think? (claim)</a:t>
            </a:r>
          </a:p>
          <a:p>
            <a:pPr lvl="1"/>
            <a:r>
              <a:rPr lang="en-US" dirty="0" smtClean="0"/>
              <a:t>Energy drinks make workers more efficient.</a:t>
            </a:r>
          </a:p>
          <a:p>
            <a:r>
              <a:rPr lang="en-US" dirty="0" smtClean="0"/>
              <a:t>What is their evidence?</a:t>
            </a:r>
          </a:p>
          <a:p>
            <a:pPr lvl="1"/>
            <a:r>
              <a:rPr lang="en-US" dirty="0" smtClean="0"/>
              <a:t>Productivity increases when workers use 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B0F0"/>
                </a:solidFill>
              </a:rPr>
              <a:t>Rebuttal</a:t>
            </a:r>
            <a:r>
              <a:rPr lang="en-US" dirty="0" smtClean="0"/>
              <a:t> (evidence)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Explains why the counterclaim is wrong.</a:t>
            </a:r>
          </a:p>
          <a:p>
            <a:pPr>
              <a:buNone/>
            </a:pPr>
            <a:r>
              <a:rPr lang="en-US" dirty="0" smtClean="0"/>
              <a:t>	You can </a:t>
            </a:r>
            <a:r>
              <a:rPr lang="en-US" b="1" i="1" u="sng" dirty="0" smtClean="0"/>
              <a:t>reasonably</a:t>
            </a:r>
            <a:r>
              <a:rPr lang="en-US" dirty="0" smtClean="0"/>
              <a:t> disagree with the counterclaim.</a:t>
            </a:r>
          </a:p>
          <a:p>
            <a:r>
              <a:rPr lang="en-US" dirty="0" smtClean="0"/>
              <a:t>Why are they wrong?</a:t>
            </a:r>
          </a:p>
          <a:p>
            <a:pPr lvl="1"/>
            <a:r>
              <a:rPr lang="en-US" dirty="0" smtClean="0"/>
              <a:t>Productivity is good, but sleep problems can occur.</a:t>
            </a:r>
          </a:p>
          <a:p>
            <a:r>
              <a:rPr lang="en-US" dirty="0" smtClean="0"/>
              <a:t>What is your evidence as to why they are wrong?</a:t>
            </a:r>
          </a:p>
          <a:p>
            <a:pPr lvl="1"/>
            <a:r>
              <a:rPr lang="en-US" dirty="0" smtClean="0"/>
              <a:t>A worker who crashes after a few hours is…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Argumentative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Must have:</a:t>
            </a:r>
          </a:p>
          <a:p>
            <a:r>
              <a:rPr lang="en-US" sz="4400" dirty="0" smtClean="0">
                <a:solidFill>
                  <a:srgbClr val="C00000"/>
                </a:solidFill>
              </a:rPr>
              <a:t>Claim</a:t>
            </a:r>
          </a:p>
          <a:p>
            <a:r>
              <a:rPr lang="en-US" sz="4400" dirty="0" smtClean="0">
                <a:solidFill>
                  <a:srgbClr val="FFC000"/>
                </a:solidFill>
              </a:rPr>
              <a:t>Evidence</a:t>
            </a:r>
          </a:p>
          <a:p>
            <a:r>
              <a:rPr lang="en-US" sz="4400" dirty="0" smtClean="0">
                <a:solidFill>
                  <a:srgbClr val="FFFF00"/>
                </a:solidFill>
              </a:rPr>
              <a:t>Reasoning </a:t>
            </a:r>
            <a:endParaRPr lang="en-US" sz="4400" dirty="0" smtClean="0">
              <a:solidFill>
                <a:srgbClr val="FFFF00"/>
              </a:solidFill>
            </a:endParaRPr>
          </a:p>
          <a:p>
            <a:r>
              <a:rPr lang="en-US" sz="4400" dirty="0" smtClean="0">
                <a:solidFill>
                  <a:srgbClr val="57C97D"/>
                </a:solidFill>
              </a:rPr>
              <a:t>Counterclaim</a:t>
            </a:r>
          </a:p>
          <a:p>
            <a:r>
              <a:rPr lang="en-US" sz="4400" dirty="0" smtClean="0">
                <a:solidFill>
                  <a:srgbClr val="00B0F0"/>
                </a:solidFill>
              </a:rPr>
              <a:t>Rebuttal</a:t>
            </a:r>
            <a:endParaRPr lang="en-US" sz="4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Argumentative Essay Outline: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dirty="0" smtClean="0"/>
              <a:t>Introduction – Claim </a:t>
            </a:r>
          </a:p>
          <a:p>
            <a:pPr marL="137160" indent="0">
              <a:buNone/>
            </a:pPr>
            <a:r>
              <a:rPr lang="en-US" dirty="0" smtClean="0"/>
              <a:t>Body Paragraph #1 – Two of the three arguments that support your claim (evidence &amp; reasoning included for both) </a:t>
            </a:r>
          </a:p>
          <a:p>
            <a:pPr marL="137160" indent="0">
              <a:buNone/>
            </a:pPr>
            <a:r>
              <a:rPr lang="en-US" dirty="0" smtClean="0"/>
              <a:t>Body Paragraph #2 – Counter Claim (with evidence &amp; rebuttal) and your last (strongest) argument supporting your claim with evidence and reasoning </a:t>
            </a:r>
          </a:p>
          <a:p>
            <a:pPr marL="137160" indent="0">
              <a:buNone/>
            </a:pPr>
            <a:r>
              <a:rPr lang="en-US" dirty="0" smtClean="0"/>
              <a:t>Conclusion – Restate Claim </a:t>
            </a:r>
          </a:p>
        </p:txBody>
      </p:sp>
    </p:spTree>
    <p:extLst>
      <p:ext uri="{BB962C8B-B14F-4D97-AF65-F5344CB8AC3E}">
        <p14:creationId xmlns:p14="http://schemas.microsoft.com/office/powerpoint/2010/main" val="577131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210</TotalTime>
  <Words>112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Book Antiqua</vt:lpstr>
      <vt:lpstr>Calibri</vt:lpstr>
      <vt:lpstr>Lucida Sans</vt:lpstr>
      <vt:lpstr>Wingdings</vt:lpstr>
      <vt:lpstr>Wingdings 2</vt:lpstr>
      <vt:lpstr>Wingdings 3</vt:lpstr>
      <vt:lpstr>Apex</vt:lpstr>
      <vt:lpstr>Argumentative Writing</vt:lpstr>
      <vt:lpstr>The Parts of a Good Argument</vt:lpstr>
      <vt:lpstr>Claim (thesis statement)</vt:lpstr>
      <vt:lpstr>Evidence (data)</vt:lpstr>
      <vt:lpstr>Reasoning (bridge)</vt:lpstr>
      <vt:lpstr>Counterclaim (opposite argument)</vt:lpstr>
      <vt:lpstr>Rebuttal (evidence)</vt:lpstr>
      <vt:lpstr>Argumentative Writing</vt:lpstr>
      <vt:lpstr>Argumentative Essay Outline:</vt:lpstr>
    </vt:vector>
  </TitlesOfParts>
  <Company>Lebanon City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Argumentative Writing</dc:title>
  <dc:creator>walsh.michael</dc:creator>
  <cp:lastModifiedBy>Stetka, Meghan</cp:lastModifiedBy>
  <cp:revision>39</cp:revision>
  <dcterms:created xsi:type="dcterms:W3CDTF">2012-11-24T15:02:58Z</dcterms:created>
  <dcterms:modified xsi:type="dcterms:W3CDTF">2018-09-04T13:31:33Z</dcterms:modified>
</cp:coreProperties>
</file>